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1" r:id="rId10"/>
    <p:sldId id="273" r:id="rId11"/>
    <p:sldId id="272" r:id="rId12"/>
    <p:sldId id="262" r:id="rId13"/>
    <p:sldId id="270" r:id="rId14"/>
    <p:sldId id="271" r:id="rId15"/>
    <p:sldId id="263" r:id="rId16"/>
    <p:sldId id="282" r:id="rId17"/>
    <p:sldId id="280" r:id="rId18"/>
    <p:sldId id="283" r:id="rId19"/>
    <p:sldId id="284" r:id="rId20"/>
    <p:sldId id="265" r:id="rId21"/>
    <p:sldId id="285" r:id="rId22"/>
    <p:sldId id="266" r:id="rId23"/>
    <p:sldId id="267" r:id="rId24"/>
    <p:sldId id="275" r:id="rId25"/>
    <p:sldId id="276" r:id="rId26"/>
    <p:sldId id="277" r:id="rId27"/>
    <p:sldId id="278" r:id="rId28"/>
    <p:sldId id="279" r:id="rId29"/>
    <p:sldId id="269" r:id="rId30"/>
  </p:sldIdLst>
  <p:sldSz cx="9144000" cy="6858000" type="screen4x3"/>
  <p:notesSz cx="6761163" cy="9942513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125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8CC42-64C3-4E7F-B171-EB91121B0A42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10E5-2D00-46F4-82EE-079F61D192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036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e3862053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00" cy="335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e3862053b_1_0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9000" cy="391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2e3862053b_1_0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00" cy="49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e3862053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63" cy="3355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2e3862053b_1_6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9000" cy="391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12e3862053b_1_6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00" cy="49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e3862053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43013"/>
            <a:ext cx="4475100" cy="335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e3862053b_1_15:notes"/>
          <p:cNvSpPr txBox="1">
            <a:spLocks noGrp="1"/>
          </p:cNvSpPr>
          <p:nvPr>
            <p:ph type="body" idx="1"/>
          </p:nvPr>
        </p:nvSpPr>
        <p:spPr>
          <a:xfrm>
            <a:off x="676117" y="4784835"/>
            <a:ext cx="5409000" cy="391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12e3862053b_1_15:notes"/>
          <p:cNvSpPr txBox="1">
            <a:spLocks noGrp="1"/>
          </p:cNvSpPr>
          <p:nvPr>
            <p:ph type="sldNum" idx="12"/>
          </p:nvPr>
        </p:nvSpPr>
        <p:spPr>
          <a:xfrm>
            <a:off x="3829761" y="9443662"/>
            <a:ext cx="2929800" cy="498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74E0460-F78B-4751-ACD5-CB1FA823892D}" type="datetime1">
              <a:rPr lang="en-US" smtClean="0"/>
              <a:pPr/>
              <a:t>25/05/2022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923187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74D2745-A1BB-4740-B2A6-77A91BD6B24F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021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6D82B56-AE6E-4339-A450-F4754EE48308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327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E04EE8-9791-44D9-8C72-CADA01B0B9BA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2350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89993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309070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30B0B"/>
              </a:buClr>
              <a:buSzPts val="3600"/>
              <a:buFont typeface="Times New Roman"/>
              <a:buNone/>
              <a:defRPr sz="3600" b="0" i="0" u="none" strike="noStrike" cap="none">
                <a:solidFill>
                  <a:srgbClr val="930B0B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−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CA7694-521A-450C-9D96-31F4F6DC37F1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10228" y="13246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137160">
              <a:buFont typeface="Calibri" panose="020F0502020204030204" pitchFamily="34" charset="0"/>
              <a:buChar char="−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85276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E63F7-D89F-4300-9D98-A370E8ED12E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95413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A9B6-F545-49AF-977B-825BD6DE3EFB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005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6228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710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71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9B83-5CA3-47FC-A02D-F4321F08343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23904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40576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FBA7E-C18F-4B11-BF00-C3CFCE880303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46765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397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397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628" y="1535113"/>
            <a:ext cx="40421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628" y="2174875"/>
            <a:ext cx="40421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016C5-F9F0-4732-A59D-CF9BA3E9E0DF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99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15945-9632-42AD-B49B-720463761353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873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C604D-0D04-4E24-A3BD-7B0EA667938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255714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71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48" y="273051"/>
            <a:ext cx="511135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71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47AC-E300-448C-B130-2A548F4A556C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30190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89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89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89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571EE-8FE7-4BF5-BB9E-3CBFBB7A23FE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878123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FEA42-D298-459D-8B0B-7CBD8DD03C9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61596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579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5850B-1C48-4C29-99F7-3644C0BD3BB0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1743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6B2D-3FB9-42FD-9927-316A30D98F0E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073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F6FE439-C49D-4EC1-BB5F-F12E4768289D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91852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E5ABD-C7B5-4A7C-84D9-B83C411117C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7804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91772-6FEF-4BAA-8138-C924BDF2F367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784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3C5DF-82DD-48DF-83E5-6708C09BCC35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48328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EFC3-597F-42D6-9F42-64B43F7884AB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10896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2981-365E-47BE-88EA-83EA763BA944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496398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1DC0-BD77-4C6C-B77E-C38FF1E52DD5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3511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7708-C714-460D-8247-C5D18FCB3280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21006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486A6-8E1F-4248-92C0-64FCDD490BA6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36293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C906-1193-4CB7-94D8-C92C8A26E99D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82659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022E-7816-4847-9E24-3E8C5833FFE3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3468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930B0B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570" y="1189973"/>
            <a:ext cx="8248389" cy="4899308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>
              <a:buClr>
                <a:schemeClr val="accent2">
                  <a:lumMod val="75000"/>
                </a:schemeClr>
              </a:buClr>
              <a:buSzPct val="70000"/>
              <a:buFont typeface="Courier New" panose="02070309020205020404" pitchFamily="49" charset="0"/>
              <a:buChar char="o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buClr>
                <a:srgbClr val="8D4427"/>
              </a:buClr>
              <a:buSzPct val="70000"/>
              <a:buFont typeface="Times New Roman" panose="02020603050405020304" pitchFamily="18" charset="0"/>
              <a:buChar char="−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12650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712" y="1606006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C268793-EB06-4C2E-A344-050FACD6263B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436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F30AE1-1730-442F-9262-909CF92DC89A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900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ED5625C-EF98-48BD-8FC8-5BF7C67FC7BA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129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2647B38-CBE4-43F0-83C7-2BFE19C03D99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SIRAC/29-5-2020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64FDC1-7B51-4592-AE98-E280758EE1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293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148443" y="294320"/>
            <a:ext cx="6847115" cy="737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11" name="Date Placeholder 6"/>
          <p:cNvSpPr txBox="1">
            <a:spLocks/>
          </p:cNvSpPr>
          <p:nvPr userDrawn="1"/>
        </p:nvSpPr>
        <p:spPr>
          <a:xfrm>
            <a:off x="324390" y="6373654"/>
            <a:ext cx="145596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4A7E44F-68F0-4AA3-A5C8-607811B8945D}" type="datetime1">
              <a:rPr lang="en-US" sz="1400" b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25/05/2022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8"/>
          <p:cNvSpPr txBox="1">
            <a:spLocks/>
          </p:cNvSpPr>
          <p:nvPr userDrawn="1"/>
        </p:nvSpPr>
        <p:spPr>
          <a:xfrm>
            <a:off x="8240198" y="6347051"/>
            <a:ext cx="60143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A8E0CFD-BB30-4A9F-B723-AE1386555E15}" type="slidenum">
              <a:rPr lang="en-US" sz="14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‹#›</a:t>
            </a:fld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73929" y="524443"/>
            <a:ext cx="15020" cy="587387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8958782" y="135448"/>
            <a:ext cx="14374" cy="610095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29274" y="135448"/>
            <a:ext cx="853669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 userDrawn="1"/>
        </p:nvCxnSpPr>
        <p:spPr>
          <a:xfrm>
            <a:off x="188949" y="6398315"/>
            <a:ext cx="240325" cy="292996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/>
          <p:nvPr userDrawn="1"/>
        </p:nvCxnSpPr>
        <p:spPr>
          <a:xfrm rot="5400000">
            <a:off x="8611851" y="6330006"/>
            <a:ext cx="454905" cy="267707"/>
          </a:xfrm>
          <a:prstGeom prst="curved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26AED6-E793-48A3-96AF-36A0D1FE2D7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54" y="135448"/>
            <a:ext cx="425219" cy="6722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8F5ADD7-F579-4B31-B088-24730AEA76C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29588" y="135448"/>
            <a:ext cx="153343" cy="5305232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8EA3854-8902-4417-899A-DE9CBF528C1A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45" y="6043825"/>
            <a:ext cx="651512" cy="647487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DA3B82F8-7F36-4AE6-A785-76BCA479C67E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" y="6214968"/>
            <a:ext cx="1991676" cy="66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47C2F5-D0C4-4329-8DC2-48B66EE4F51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4987623" y="3550281"/>
            <a:ext cx="385984" cy="62820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15A553C-6E56-4E14-9B40-3D70033DB61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5093663" y="3283949"/>
            <a:ext cx="173904" cy="6282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9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724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C629E-43E3-420A-B5DA-96ACF0425BA7}" type="datetimeFigureOut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3A64C-13E1-4571-997D-08F7A48FA7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7EDA-973E-4528-A77C-D6E1232A8CC5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0C87-9D6A-49C9-AAB7-CC2243907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747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C22EE-B079-4A9B-918D-A34AAF35CCEF}" type="datetime1">
              <a:rPr lang="en-US" smtClean="0"/>
              <a:pPr/>
              <a:t>25/05/2022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SIRAC/29-5-2020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ADCB-2F5C-4625-A96A-69C8B5D5B7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887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egion+of+interest+in+image+processing&amp;sxsrf=AOaemvKp4PT3JBJSxToQvjgH1DXWzk0xeQ:1640326620465&amp;source=lnms&amp;tbm=isch&amp;sa=X&amp;ved=2ahUKEwidwJzs5Pv0AhVjUGwGHQjaB8gQ_AUoAXoECAgQAw&amp;biw=1536&amp;bih=656&amp;dpr=1.2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issan" TargetMode="External"/><Relationship Id="rId3" Type="http://schemas.openxmlformats.org/officeDocument/2006/relationships/hyperlink" Target="https://en.wikipedia.org/wiki/General_Motors" TargetMode="External"/><Relationship Id="rId7" Type="http://schemas.openxmlformats.org/officeDocument/2006/relationships/hyperlink" Target="https://en.wikipedia.org/wiki/Audi" TargetMode="External"/><Relationship Id="rId12" Type="http://schemas.openxmlformats.org/officeDocument/2006/relationships/hyperlink" Target="https://en.wikipedia.org/wiki/Pike%E2%80%99s_Peak" TargetMode="External"/><Relationship Id="rId2" Type="http://schemas.openxmlformats.org/officeDocument/2006/relationships/hyperlink" Target="https://en.wikipedia.org/wiki/Ohio_State_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olkswagen" TargetMode="External"/><Relationship Id="rId11" Type="http://schemas.openxmlformats.org/officeDocument/2006/relationships/hyperlink" Target="https://en.wikipedia.org/wiki/Volvo" TargetMode="External"/><Relationship Id="rId5" Type="http://schemas.openxmlformats.org/officeDocument/2006/relationships/hyperlink" Target="https://en.wikipedia.org/wiki/Mercedes_Benz" TargetMode="External"/><Relationship Id="rId10" Type="http://schemas.openxmlformats.org/officeDocument/2006/relationships/hyperlink" Target="https://en.wikipedia.org/wiki/BMW" TargetMode="External"/><Relationship Id="rId4" Type="http://schemas.openxmlformats.org/officeDocument/2006/relationships/hyperlink" Target="https://en.wikipedia.org/wiki/Ford_Motor_Company" TargetMode="External"/><Relationship Id="rId9" Type="http://schemas.openxmlformats.org/officeDocument/2006/relationships/hyperlink" Target="https://en.wikipedia.org/wiki/Toyo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6" y="2963173"/>
            <a:ext cx="3752603" cy="3074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9220"/>
          <a:stretch/>
        </p:blipFill>
        <p:spPr bwMode="auto">
          <a:xfrm rot="16200000">
            <a:off x="5282197" y="2581498"/>
            <a:ext cx="3068479" cy="3752602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34390" y="155656"/>
            <a:ext cx="836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K J Somaiya College of Engineering, Mumbai-77</a:t>
            </a:r>
          </a:p>
          <a:p>
            <a:pPr algn="ctr"/>
            <a:r>
              <a:rPr lang="en-IN" sz="1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(Constituent college of Somaiya Vidyavihar University)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  <a:sym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4390" y="1452746"/>
            <a:ext cx="839585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buNone/>
            </a:pPr>
            <a:endParaRPr lang="en-US" sz="2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1896" y="1469295"/>
            <a:ext cx="7837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en-US" sz="1400" b="1" dirty="0">
              <a:solidFill>
                <a:srgbClr val="930B0B"/>
              </a:solidFill>
              <a:latin typeface="Arial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altLang="en-US" sz="1400" b="1" dirty="0">
                <a:solidFill>
                  <a:srgbClr val="930B0B"/>
                </a:solidFill>
                <a:latin typeface="Arial" pitchFamily="34" charset="0"/>
                <a:cs typeface="Times New Roman" pitchFamily="18" charset="0"/>
              </a:rPr>
              <a:t>     Department of Electronics and Telecommunication Engineering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405170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Connections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</a:rPr>
              <a:t> Uno -L298 H Bridge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93" y="1972734"/>
            <a:ext cx="4721163" cy="3843338"/>
          </a:xfrm>
        </p:spPr>
      </p:pic>
    </p:spTree>
    <p:extLst>
      <p:ext uri="{BB962C8B-B14F-4D97-AF65-F5344CB8AC3E}">
        <p14:creationId xmlns="" xmlns:p14="http://schemas.microsoft.com/office/powerpoint/2010/main" val="5128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Connections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Raspberry Pi – </a:t>
            </a:r>
            <a:r>
              <a:rPr lang="en-US" sz="2400" dirty="0" err="1" smtClean="0">
                <a:solidFill>
                  <a:schemeClr val="tx1"/>
                </a:solidFill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</a:rPr>
              <a:t> Uno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Asus\OneDrive\Desktop\JJJJJJJJJJJJJ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655480"/>
            <a:ext cx="6191250" cy="43579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67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C47EF1-C874-42AD-BD30-4C98F97C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IMAGE PROCESSING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3099" y="1999734"/>
            <a:ext cx="3726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REGION OF INTEREST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4971101" y="1974335"/>
            <a:ext cx="34808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PERSPECTIVE WARP</a:t>
            </a:r>
            <a:endParaRPr lang="en-US" sz="3200" dirty="0"/>
          </a:p>
        </p:txBody>
      </p:sp>
      <p:pic>
        <p:nvPicPr>
          <p:cNvPr id="2050" name="Picture 2" descr="C:\Users\Asus\OneDrive\Desktop\Screenshot 2022-05-24 2113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574" y="2556933"/>
            <a:ext cx="4036994" cy="2993496"/>
          </a:xfrm>
          <a:prstGeom prst="rect">
            <a:avLst/>
          </a:prstGeom>
          <a:noFill/>
        </p:spPr>
      </p:pic>
      <p:pic>
        <p:nvPicPr>
          <p:cNvPr id="2051" name="Picture 3" descr="C:\Users\Asus\OneDrive\Desktop\Screenshot 2022-05-24 2113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4114" y="2543966"/>
            <a:ext cx="3942821" cy="3013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28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5144" y="2694214"/>
            <a:ext cx="74607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Smoothening with </a:t>
            </a:r>
            <a:r>
              <a:rPr lang="en-US" sz="3600" dirty="0" err="1" smtClean="0"/>
              <a:t>gaussian</a:t>
            </a:r>
            <a:r>
              <a:rPr lang="en-US" sz="3600" dirty="0" smtClean="0"/>
              <a:t> filter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Compute derivative of filtered image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Find magnitude and orientation of gradient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Apply “Non Maximum </a:t>
            </a:r>
            <a:r>
              <a:rPr lang="en-US" sz="3600" dirty="0" err="1" smtClean="0"/>
              <a:t>Supression</a:t>
            </a:r>
            <a:r>
              <a:rPr lang="en-US" sz="3600" dirty="0" smtClean="0"/>
              <a:t>”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Apply Hysteresis Threshold</a:t>
            </a:r>
            <a:endParaRPr lang="en-US" sz="3600" dirty="0"/>
          </a:p>
        </p:txBody>
      </p:sp>
      <p:pic>
        <p:nvPicPr>
          <p:cNvPr id="6" name="Google Shape;389;p61" descr="downloa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6826" y="922870"/>
            <a:ext cx="4273061" cy="15348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77075" y="1438275"/>
            <a:ext cx="145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source - Google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389"/>
            <a:ext cx="9098983" cy="1249479"/>
          </a:xfrm>
        </p:spPr>
        <p:txBody>
          <a:bodyPr/>
          <a:lstStyle/>
          <a:p>
            <a:r>
              <a:rPr lang="en-US" sz="2800" dirty="0" smtClean="0"/>
              <a:t>Calibration of Lane Center &amp; Frame Center</a:t>
            </a:r>
            <a:endParaRPr lang="en-US" sz="2800" dirty="0"/>
          </a:p>
        </p:txBody>
      </p:sp>
      <p:pic>
        <p:nvPicPr>
          <p:cNvPr id="4098" name="Picture 2" descr="C:\Users\Asus\OneDrive\Desktop\Screenshot 2022-05-24 2114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6790" y="1409701"/>
            <a:ext cx="6213951" cy="376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HAAR CASCADE CLASSIFIER</a:t>
            </a:r>
            <a:endParaRPr lang="en-IN" dirty="0"/>
          </a:p>
        </p:txBody>
      </p:sp>
      <p:pic>
        <p:nvPicPr>
          <p:cNvPr id="2050" name="Picture 2" descr="C:\Users\Asus\OneDrive\Desktop\maxresdefault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33669"/>
            <a:ext cx="6096000" cy="4572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733800" y="5953125"/>
            <a:ext cx="145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source - Google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36569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FEATURES WILL BE DETECTED?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813" y="1477347"/>
            <a:ext cx="3962157" cy="412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C:\Users\Asus\OneDrive\Pictures\Screenshots\Screenshot 2022-05-24 180816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717126" y="1477538"/>
            <a:ext cx="3855374" cy="415491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733800" y="5943600"/>
            <a:ext cx="145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source - Google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22660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4F2BBA-73C0-40F6-8C16-4AB178F6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86" y="449678"/>
            <a:ext cx="7402883" cy="874951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NEURAL NETWORKS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12430" y="1684261"/>
            <a:ext cx="4579437" cy="344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48100" y="5457825"/>
            <a:ext cx="145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source - Google</a:t>
            </a:r>
            <a:endParaRPr lang="en-US" sz="800" dirty="0"/>
          </a:p>
        </p:txBody>
      </p:sp>
    </p:spTree>
    <p:extLst>
      <p:ext uri="{BB962C8B-B14F-4D97-AF65-F5344CB8AC3E}">
        <p14:creationId xmlns="" xmlns:p14="http://schemas.microsoft.com/office/powerpoint/2010/main" val="11516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Calculation For Stop Sign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75" y="1143000"/>
            <a:ext cx="2099063" cy="284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6075" y="1866901"/>
            <a:ext cx="295283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95325" y="4086225"/>
            <a:ext cx="7686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 1 : Distance of end points is calculated from frame image  by raspberry pi  also it  has linear  relationship with actual distance.</a:t>
            </a:r>
          </a:p>
          <a:p>
            <a:r>
              <a:rPr lang="en-US" sz="2400" dirty="0" smtClean="0"/>
              <a:t>Step 2 : An equation is calculated  </a:t>
            </a:r>
          </a:p>
          <a:p>
            <a:r>
              <a:rPr lang="en-US" sz="2400" dirty="0" smtClean="0"/>
              <a:t>Step 3 : equation is used to calculate actual distance</a:t>
            </a:r>
          </a:p>
          <a:p>
            <a:endParaRPr lang="en-US" sz="2400" dirty="0"/>
          </a:p>
        </p:txBody>
      </p:sp>
      <p:pic>
        <p:nvPicPr>
          <p:cNvPr id="1028" name="Picture 4" descr="C:\Users\Asus\OneDrive\Desktop\Screenshot 2022-05-24 21153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8064" y="1535113"/>
            <a:ext cx="2713501" cy="20081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27939" y="307731"/>
            <a:ext cx="290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</a:p>
        </p:txBody>
      </p:sp>
      <p:pic>
        <p:nvPicPr>
          <p:cNvPr id="1026" name="Picture 2" descr="C:\Users\Asus\OneDrive\Desktop\99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3262" y="885825"/>
            <a:ext cx="10112909" cy="511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5EF7FD-C975-42CA-960A-2EFCC43C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86" y="449678"/>
            <a:ext cx="7402883" cy="874951"/>
          </a:xfrm>
        </p:spPr>
        <p:txBody>
          <a:bodyPr/>
          <a:lstStyle/>
          <a:p>
            <a:r>
              <a:rPr lang="en-US" sz="3200" b="0" strike="noStrike" spc="-80" dirty="0" smtClean="0">
                <a:solidFill>
                  <a:schemeClr val="tx1"/>
                </a:solidFill>
                <a:latin typeface="Verdana"/>
              </a:rPr>
              <a:t>    IOT &amp; ML BASED SMART VEHICLE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74964-B86A-4B88-8E19-8D5D38DE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31" y="1889176"/>
            <a:ext cx="8229600" cy="4525963"/>
          </a:xfrm>
        </p:spPr>
        <p:txBody>
          <a:bodyPr/>
          <a:lstStyle/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lang="en-US" sz="3600" b="0" strike="noStrike" spc="63" dirty="0">
                <a:latin typeface="Tahoma"/>
              </a:rPr>
              <a:t>GROUP NO 27</a:t>
            </a:r>
            <a:endParaRPr lang="en-US" sz="36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00"/>
              </a:spcBef>
            </a:pPr>
            <a:r>
              <a:rPr lang="en-US" sz="2800" b="0" strike="noStrike" spc="32" dirty="0">
                <a:latin typeface="Tahoma"/>
              </a:rPr>
              <a:t>JAY </a:t>
            </a:r>
            <a:r>
              <a:rPr lang="en-US" sz="2800" b="0" strike="noStrike" spc="32" dirty="0" smtClean="0">
                <a:latin typeface="Tahoma"/>
              </a:rPr>
              <a:t>JAIN(1813022)</a:t>
            </a:r>
            <a:endParaRPr lang="en-US" sz="28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00"/>
              </a:spcBef>
            </a:pPr>
            <a:r>
              <a:rPr lang="en-US" sz="2800" b="0" strike="noStrike" spc="58" dirty="0">
                <a:latin typeface="Tahoma"/>
              </a:rPr>
              <a:t>ASHISH </a:t>
            </a:r>
            <a:r>
              <a:rPr lang="en-US" sz="2800" b="0" strike="noStrike" spc="58" dirty="0" smtClean="0">
                <a:latin typeface="Tahoma"/>
              </a:rPr>
              <a:t>KHARE(1813023)</a:t>
            </a:r>
            <a:r>
              <a:rPr lang="en-US" sz="2800" b="0" strike="noStrike" spc="9" dirty="0" smtClean="0">
                <a:latin typeface="Tahoma"/>
              </a:rPr>
              <a:t>  </a:t>
            </a:r>
            <a:endParaRPr lang="en-US" sz="28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00"/>
              </a:spcBef>
            </a:pPr>
            <a:r>
              <a:rPr lang="en-US" sz="2800" b="0" strike="noStrike" spc="58" dirty="0">
                <a:latin typeface="Tahoma"/>
              </a:rPr>
              <a:t>MANIK </a:t>
            </a:r>
            <a:r>
              <a:rPr lang="en-US" sz="2800" b="0" strike="noStrike" spc="58" dirty="0" smtClean="0">
                <a:latin typeface="Tahoma"/>
              </a:rPr>
              <a:t>PAHALWAN(1813032)</a:t>
            </a:r>
            <a:r>
              <a:rPr lang="en-US" sz="2800" b="0" strike="noStrike" spc="-120" dirty="0" smtClean="0">
                <a:latin typeface="Tahoma"/>
              </a:rPr>
              <a:t> </a:t>
            </a:r>
            <a:endParaRPr lang="en-US" sz="2800" b="0" strike="noStrike" spc="-1" dirty="0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00"/>
              </a:spcBef>
            </a:pPr>
            <a:r>
              <a:rPr lang="en-US" sz="2800" b="0" strike="noStrike" spc="-120" dirty="0">
                <a:latin typeface="Tahoma"/>
              </a:rPr>
              <a:t>DARSHAN  </a:t>
            </a:r>
            <a:r>
              <a:rPr lang="en-US" sz="2800" b="0" strike="noStrike" spc="-120" dirty="0" smtClean="0">
                <a:latin typeface="Tahoma"/>
              </a:rPr>
              <a:t>SHAH(1813049)</a:t>
            </a:r>
            <a:endParaRPr lang="en-US" sz="2800" b="0" strike="noStrike" spc="-1" dirty="0">
              <a:latin typeface="Arial"/>
            </a:endParaRP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Under The Guidance Of – </a:t>
            </a:r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Dr. </a:t>
            </a:r>
            <a:r>
              <a:rPr lang="en-IN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Sandeep</a:t>
            </a:r>
            <a:r>
              <a:rPr lang="en-IN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N" b="1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Sainkar</a:t>
            </a:r>
            <a:endParaRPr lang="en-IN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2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34BEA-BC16-4ADB-8E0A-4B82B9F6A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FF824-B84C-4873-909E-C9E1CAEB2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64" y="1477029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Raspberry PI microcontroller grabs input from the  camera, </a:t>
            </a:r>
            <a:r>
              <a:rPr lang="en-US" sz="2600" dirty="0" smtClean="0"/>
              <a:t>for  computation . </a:t>
            </a:r>
            <a:endParaRPr lang="en-US" sz="2600" dirty="0"/>
          </a:p>
          <a:p>
            <a:pPr algn="just"/>
            <a:r>
              <a:rPr lang="en-US" sz="2600" dirty="0" smtClean="0"/>
              <a:t>It </a:t>
            </a:r>
            <a:r>
              <a:rPr lang="en-US" sz="2600" dirty="0"/>
              <a:t>processes input images </a:t>
            </a:r>
            <a:r>
              <a:rPr lang="en-US" sz="2600" dirty="0" smtClean="0"/>
              <a:t>(data) to detect distance between sign and its </a:t>
            </a:r>
            <a:r>
              <a:rPr lang="en-US" sz="2600" dirty="0"/>
              <a:t>detection (stop </a:t>
            </a:r>
            <a:r>
              <a:rPr lang="en-US" sz="2600" dirty="0" smtClean="0"/>
              <a:t>sign) </a:t>
            </a:r>
            <a:r>
              <a:rPr lang="en-US" sz="2600" dirty="0"/>
              <a:t>and collision  avoidance. </a:t>
            </a:r>
          </a:p>
          <a:p>
            <a:pPr algn="just"/>
            <a:r>
              <a:rPr lang="en-US" sz="2600" dirty="0" smtClean="0"/>
              <a:t>An Open CV computation on </a:t>
            </a:r>
            <a:r>
              <a:rPr lang="en-US" sz="2600" dirty="0"/>
              <a:t>the </a:t>
            </a:r>
            <a:r>
              <a:rPr lang="en-US" sz="2600" dirty="0" smtClean="0"/>
              <a:t>Raspberry  </a:t>
            </a:r>
            <a:r>
              <a:rPr lang="en-US" sz="2600" dirty="0"/>
              <a:t>sends the    predictions for steering based on the input image from the  camera.</a:t>
            </a:r>
          </a:p>
          <a:p>
            <a:pPr algn="just"/>
            <a:r>
              <a:rPr lang="en-US" sz="2600" dirty="0"/>
              <a:t>All the computed data is </a:t>
            </a:r>
            <a:r>
              <a:rPr lang="en-US" sz="2600" dirty="0" smtClean="0"/>
              <a:t>used by PI to control </a:t>
            </a:r>
            <a:r>
              <a:rPr lang="en-US" sz="2600" dirty="0" err="1" smtClean="0"/>
              <a:t>Arduino</a:t>
            </a:r>
            <a:r>
              <a:rPr lang="en-US" sz="2600" dirty="0" smtClean="0"/>
              <a:t> Uno </a:t>
            </a:r>
            <a:r>
              <a:rPr lang="en-US" sz="2600" dirty="0"/>
              <a:t>which decides the next steps for the movement  of the car.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961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83" cy="874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dirty="0">
                <a:solidFill>
                  <a:srgbClr val="C00000"/>
                </a:solidFill>
              </a:rPr>
              <a:t>Future Scope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23" name="Google Shape;423;p65"/>
          <p:cNvSpPr txBox="1">
            <a:spLocks noGrp="1"/>
          </p:cNvSpPr>
          <p:nvPr>
            <p:ph type="body" idx="1"/>
          </p:nvPr>
        </p:nvSpPr>
        <p:spPr>
          <a:xfrm>
            <a:off x="653103" y="1089779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/>
              <a:t>Indian Law </a:t>
            </a:r>
            <a:endParaRPr sz="2500" b="1"/>
          </a:p>
          <a:p>
            <a:pPr marL="457200" lvl="0" indent="-363696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300" dirty="0"/>
              <a:t>There is currently no special regulation in India to control self-driving automobiles </a:t>
            </a:r>
            <a:endParaRPr sz="230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63696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300" dirty="0"/>
              <a:t>But one of the most pressing questions is whether India should adopt the British model, in which the owner is accountable even if the AI makes a mistake, or the German model, in which the maker of the automobile is liable when the AI makes a mistake.</a:t>
            </a:r>
            <a:endParaRPr sz="2300"/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63696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300" dirty="0"/>
              <a:t>If reference is drawn from the  Consumer Protection Act, 2019, which states that manufacturer is responsible to compensate for any harm caused to consumer by any defective product manufactured or sold.</a:t>
            </a:r>
            <a:endParaRPr sz="2300"/>
          </a:p>
          <a:p>
            <a:pPr marL="4572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63696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300" dirty="0"/>
              <a:t>So if we consider AI as a product then the manufacturer is totally liable for the damage caused by this.</a:t>
            </a:r>
            <a:endParaRPr sz="2300"/>
          </a:p>
        </p:txBody>
      </p:sp>
      <p:sp>
        <p:nvSpPr>
          <p:cNvPr id="424" name="Google Shape;424;p65"/>
          <p:cNvSpPr txBox="1"/>
          <p:nvPr/>
        </p:nvSpPr>
        <p:spPr>
          <a:xfrm>
            <a:off x="6778870" y="5855677"/>
            <a:ext cx="131005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lang="en-US" sz="10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source</a:t>
            </a: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google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6"/>
          <p:cNvSpPr txBox="1">
            <a:spLocks noGrp="1"/>
          </p:cNvSpPr>
          <p:nvPr>
            <p:ph type="body" idx="1"/>
          </p:nvPr>
        </p:nvSpPr>
        <p:spPr>
          <a:xfrm>
            <a:off x="762900" y="920850"/>
            <a:ext cx="8229600" cy="501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/>
              <a:t>Challenges that AV face in India</a:t>
            </a:r>
            <a:r>
              <a:rPr lang="en-US" sz="2400"/>
              <a:t>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Indian government is concerned about the loss of jobs as a result of automation.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government's stance on this problem may be one of the main reasons why global automakers do not consider India as a promising market.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  Another major hurdle for AVs in India is inadequate road and transportation infrastructure, which is responsible for the majority of traffic accidents and deaths in the country. 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7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Tesla Doing?</a:t>
            </a:r>
            <a:endParaRPr/>
          </a:p>
        </p:txBody>
      </p:sp>
      <p:sp>
        <p:nvSpPr>
          <p:cNvPr id="437" name="Google Shape;437;p67"/>
          <p:cNvSpPr txBox="1">
            <a:spLocks noGrp="1"/>
          </p:cNvSpPr>
          <p:nvPr>
            <p:ph type="body" idx="1"/>
          </p:nvPr>
        </p:nvSpPr>
        <p:spPr>
          <a:xfrm>
            <a:off x="627953" y="834779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Every single company working on self drive car uses LIDAR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But Tesla uses Computer Vision as the company  is highly focused on cost and making affordable cars</a:t>
            </a: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8" name="Google Shape;43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875" y="2566825"/>
            <a:ext cx="7333375" cy="32158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733800" y="5943600"/>
            <a:ext cx="145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source - Google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>
            <a:spLocks noGrp="1"/>
          </p:cNvSpPr>
          <p:nvPr>
            <p:ph type="title"/>
          </p:nvPr>
        </p:nvSpPr>
        <p:spPr>
          <a:xfrm>
            <a:off x="817323" y="214817"/>
            <a:ext cx="7402800" cy="87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Indian Startups in prototype phase</a:t>
            </a:r>
            <a:endParaRPr/>
          </a:p>
        </p:txBody>
      </p:sp>
      <p:sp>
        <p:nvSpPr>
          <p:cNvPr id="445" name="Google Shape;445;p68"/>
          <p:cNvSpPr txBox="1">
            <a:spLocks noGrp="1"/>
          </p:cNvSpPr>
          <p:nvPr>
            <p:ph type="body" idx="1"/>
          </p:nvPr>
        </p:nvSpPr>
        <p:spPr>
          <a:xfrm>
            <a:off x="627953" y="1256579"/>
            <a:ext cx="82296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 b="1"/>
              <a:t>Minus Zero</a:t>
            </a:r>
            <a:endParaRPr sz="2700" b="1"/>
          </a:p>
          <a:p>
            <a:pPr marL="457200" lvl="0" indent="-363537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Creates self-driving automobiles for Indian highways. </a:t>
            </a:r>
            <a:endParaRPr sz="25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63537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 They have created an artificial intelligence that can accurately extract 3D information from a 2D camera picture. </a:t>
            </a:r>
            <a:endParaRPr sz="250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16" b="1"/>
              <a:t>Flux Auto </a:t>
            </a:r>
            <a:endParaRPr sz="2716" b="1"/>
          </a:p>
          <a:p>
            <a:pPr marL="457200" lvl="0" indent="-363537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A Bangalore-based firm is developing self-driving trucks. </a:t>
            </a:r>
            <a:endParaRPr sz="2500"/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63537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  It effectively facilitates functions such as lane keeping, cruise control, and collision avoidance.</a:t>
            </a:r>
            <a:endParaRPr sz="2500"/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63537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500"/>
              <a:t>  Instead of Lidar, the firm is employing vision algorithms with inexpensive cameras with fast reaction rates to make the vehicle as cheap as possible. 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 other signs like slow sign, traffic signals  </a:t>
            </a:r>
            <a:r>
              <a:rPr lang="en-US" dirty="0" err="1" smtClean="0"/>
              <a:t>asnd</a:t>
            </a:r>
            <a:r>
              <a:rPr lang="en-US" dirty="0" smtClean="0"/>
              <a:t> car can act accordingly.</a:t>
            </a:r>
          </a:p>
          <a:p>
            <a:r>
              <a:rPr lang="en-US" dirty="0" smtClean="0"/>
              <a:t>Detect any object using Ultrasonic sensor.</a:t>
            </a:r>
          </a:p>
          <a:p>
            <a:r>
              <a:rPr lang="en-US" dirty="0" smtClean="0"/>
              <a:t>Avoid syncing between Raspberry Pi and </a:t>
            </a:r>
            <a:r>
              <a:rPr lang="en-US" dirty="0" err="1" smtClean="0"/>
              <a:t>Arduino</a:t>
            </a:r>
            <a:r>
              <a:rPr lang="en-US" dirty="0" smtClean="0"/>
              <a:t> Uno by making a capacitor based PCB.</a:t>
            </a:r>
          </a:p>
          <a:p>
            <a:r>
              <a:rPr lang="en-US" dirty="0" smtClean="0"/>
              <a:t>Balance the weight of the car and improve height width ratio.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5A1B3B-F42D-431B-A0A8-FFD99266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70" y="394111"/>
            <a:ext cx="7402883" cy="874951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REFERENCES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8D920-5E37-4C1A-954F-5E860B9B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3" y="1166018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[1]https://zhengludwig.wordpress.com/projects/self-driving-rccar/</a:t>
            </a:r>
          </a:p>
          <a:p>
            <a:endParaRPr lang="en-IN" dirty="0"/>
          </a:p>
          <a:p>
            <a:r>
              <a:rPr lang="en-IN" dirty="0"/>
              <a:t>[2]http://www-di.inf.puc-rio.br/~endler/students/ProjetosFinai</a:t>
            </a:r>
          </a:p>
          <a:p>
            <a:r>
              <a:rPr lang="en-IN" dirty="0"/>
              <a:t>s/MarcPaulon-Proposta.pdf</a:t>
            </a:r>
          </a:p>
          <a:p>
            <a:endParaRPr lang="en-IN" dirty="0"/>
          </a:p>
          <a:p>
            <a:r>
              <a:rPr lang="en-IN" dirty="0"/>
              <a:t>[3]https://assets.publishing.service.gov.uk/government/uploads</a:t>
            </a:r>
          </a:p>
          <a:p>
            <a:r>
              <a:rPr lang="en-IN" dirty="0"/>
              <a:t>/system/uploads/</a:t>
            </a:r>
            <a:r>
              <a:rPr lang="en-IN" dirty="0" err="1"/>
              <a:t>attachment_data</a:t>
            </a:r>
            <a:r>
              <a:rPr lang="en-IN" dirty="0"/>
              <a:t>/file/401562/pathway-driverless</a:t>
            </a:r>
          </a:p>
          <a:p>
            <a:r>
              <a:rPr lang="en-IN" dirty="0"/>
              <a:t>-cars-summary.pdf</a:t>
            </a:r>
          </a:p>
          <a:p>
            <a:endParaRPr lang="en-IN" dirty="0"/>
          </a:p>
          <a:p>
            <a:r>
              <a:rPr lang="en-IN" dirty="0"/>
              <a:t>[4]https://www.youtube.com/watch?&amp;v=BBwEF6WBUQs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32532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992A3-2AF6-4310-8330-33B3A8A6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u="sng" strike="noStrike" spc="-1" dirty="0">
                <a:solidFill>
                  <a:schemeClr val="tx1"/>
                </a:solidFill>
                <a:latin typeface="Verdana"/>
              </a:rPr>
              <a:t>WHY DRIVERLESS CARS !</a:t>
            </a:r>
            <a:endParaRPr lang="en-IN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A47587-293F-427A-B9EC-BEDB42BA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87" y="1306699"/>
            <a:ext cx="8229600" cy="4525963"/>
          </a:xfrm>
        </p:spPr>
        <p:txBody>
          <a:bodyPr/>
          <a:lstStyle/>
          <a:p>
            <a:r>
              <a:rPr lang="en-US" dirty="0"/>
              <a:t>Prevention of Car Crash</a:t>
            </a:r>
          </a:p>
          <a:p>
            <a:r>
              <a:rPr lang="en-US" dirty="0"/>
              <a:t>Drop In Harmful Emission thus environment friendly</a:t>
            </a:r>
          </a:p>
          <a:p>
            <a:r>
              <a:rPr lang="en-US" dirty="0"/>
              <a:t>Reduction of Travelling Time</a:t>
            </a:r>
          </a:p>
          <a:p>
            <a:r>
              <a:rPr lang="en-US" dirty="0"/>
              <a:t>Improve Traffic Efficiency</a:t>
            </a:r>
          </a:p>
          <a:p>
            <a:r>
              <a:rPr lang="en-US" dirty="0"/>
              <a:t>Improve Fuel Economy</a:t>
            </a:r>
          </a:p>
          <a:p>
            <a:r>
              <a:rPr lang="en-US" dirty="0"/>
              <a:t>Eliminate Stop and Go Traffic Waves</a:t>
            </a:r>
          </a:p>
          <a:p>
            <a:r>
              <a:rPr lang="en-US" dirty="0"/>
              <a:t>Proving Easy service for people incapable to Drive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6723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501789-2D8B-4E0F-A3EC-D75D4536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EA8E75-B384-492B-B938-89CF590D0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>
              <a:solidFill>
                <a:srgbClr val="202122"/>
              </a:solidFill>
            </a:endParaRPr>
          </a:p>
          <a:p>
            <a:r>
              <a:rPr lang="en-US" sz="1600" dirty="0"/>
              <a:t>At the 1939 World's Fair, General Motors created the first self-driving car model. It was an electric vehicle guided by radio-controlled electromagnetic fields and operated from magnetized metal spikes embedded in the roadway. This model turned into a reality in 1958.</a:t>
            </a:r>
          </a:p>
          <a:p>
            <a:pPr marL="0" indent="0">
              <a:buNone/>
            </a:pPr>
            <a:endParaRPr lang="en-US" sz="1600" b="0" i="0" dirty="0">
              <a:solidFill>
                <a:srgbClr val="202122"/>
              </a:solidFill>
              <a:effectLst/>
            </a:endParaRPr>
          </a:p>
          <a:p>
            <a:r>
              <a:rPr lang="en-US" sz="1600" b="0" i="0" dirty="0">
                <a:solidFill>
                  <a:srgbClr val="202122"/>
                </a:solidFill>
                <a:effectLst/>
              </a:rPr>
              <a:t>In 1960, </a:t>
            </a:r>
            <a:r>
              <a:rPr lang="en-US" sz="1600" b="0" i="0" u="sng" strike="noStrike" dirty="0">
                <a:effectLst/>
                <a:hlinkClick r:id="rId2" tooltip="Ohio State University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Ohio State University</a:t>
            </a:r>
            <a:r>
              <a:rPr lang="en-US" sz="1600" b="0" i="0" u="sng" dirty="0">
                <a:effectLst/>
              </a:rPr>
              <a:t>'s </a:t>
            </a:r>
            <a:r>
              <a:rPr lang="en-US" sz="1600" b="0" i="0" dirty="0">
                <a:solidFill>
                  <a:srgbClr val="202122"/>
                </a:solidFill>
                <a:effectLst/>
              </a:rPr>
              <a:t>Communication and Control Systems Laboratory launched a project to develop driverless cars which were activated by electronic devices embedded in the roadway</a:t>
            </a:r>
          </a:p>
          <a:p>
            <a:pPr marL="0" indent="0">
              <a:buNone/>
            </a:pPr>
            <a:endParaRPr lang="en-US" sz="1600" b="0" i="0" dirty="0">
              <a:solidFill>
                <a:srgbClr val="202122"/>
              </a:solidFill>
              <a:effectLst/>
            </a:endParaRPr>
          </a:p>
          <a:p>
            <a:r>
              <a:rPr lang="en-US" sz="1600" b="0" i="0" dirty="0">
                <a:solidFill>
                  <a:srgbClr val="202122"/>
                </a:solidFill>
                <a:effectLst/>
              </a:rPr>
              <a:t>Many major automotive manufacturers, including </a:t>
            </a:r>
            <a:r>
              <a:rPr lang="en-US" sz="1600" b="0" i="0" u="none" strike="noStrike" dirty="0">
                <a:effectLst/>
                <a:hlinkClick r:id="rId3" tooltip="General Motors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General Motors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4" tooltip="Ford Motor Company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Ford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5" tooltip="Mercedes Benz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Mercedes Benz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6" tooltip="Volkswagen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Volkswagen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7" tooltip="Audi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Audi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8" tooltip="Nissan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Nissan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9" tooltip="Toyota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Toyota</a:t>
            </a:r>
            <a:r>
              <a:rPr lang="en-US" sz="1600" b="0" i="0" dirty="0">
                <a:effectLst/>
              </a:rPr>
              <a:t>, </a:t>
            </a:r>
            <a:r>
              <a:rPr lang="en-US" sz="1600" b="0" i="0" u="none" strike="noStrike" dirty="0">
                <a:effectLst/>
                <a:hlinkClick r:id="rId10" tooltip="BMW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BMW</a:t>
            </a:r>
            <a:r>
              <a:rPr lang="en-US" sz="1600" b="0" i="0" dirty="0">
                <a:solidFill>
                  <a:srgbClr val="202122"/>
                </a:solidFill>
                <a:effectLst/>
              </a:rPr>
              <a:t>, and</a:t>
            </a:r>
            <a:r>
              <a:rPr lang="en-US" sz="1600" b="0" i="0" dirty="0">
                <a:effectLst/>
              </a:rPr>
              <a:t> </a:t>
            </a:r>
            <a:r>
              <a:rPr lang="en-US" sz="1600" b="0" i="0" u="none" strike="noStrike" dirty="0">
                <a:effectLst/>
                <a:hlinkClick r:id="rId11" tooltip="Volvo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Volvo</a:t>
            </a:r>
            <a:r>
              <a:rPr lang="en-US" sz="1600" b="0" i="0" dirty="0">
                <a:solidFill>
                  <a:srgbClr val="202122"/>
                </a:solidFill>
                <a:effectLst/>
              </a:rPr>
              <a:t>, are in the process of testing driverless car systems. BMW has been testing driverless systems since around 2005,while in 2010, Audi sent a driverless Audi TTS to the top of </a:t>
            </a:r>
            <a:r>
              <a:rPr lang="en-US" sz="1600" b="0" i="0" u="none" strike="noStrike" dirty="0">
                <a:effectLst/>
                <a:hlinkClick r:id="rId12" tooltip="Pike’s Peak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Pike’s Peak</a:t>
            </a:r>
            <a:r>
              <a:rPr lang="en-US" sz="1600" b="0" i="0" dirty="0">
                <a:effectLst/>
              </a:rPr>
              <a:t> </a:t>
            </a:r>
            <a:r>
              <a:rPr lang="en-US" sz="1600" b="0" i="0" dirty="0">
                <a:solidFill>
                  <a:srgbClr val="202122"/>
                </a:solidFill>
                <a:effectLst/>
              </a:rPr>
              <a:t>at close to race speeds.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6999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97F4A8-536A-485C-9E9B-A10D4A5C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558" y="449678"/>
            <a:ext cx="7402883" cy="874951"/>
          </a:xfrm>
        </p:spPr>
        <p:txBody>
          <a:bodyPr/>
          <a:lstStyle/>
          <a:p>
            <a:r>
              <a:rPr lang="en-US" sz="3600" u="sng" dirty="0">
                <a:solidFill>
                  <a:schemeClr val="tx1"/>
                </a:solidFill>
              </a:rPr>
              <a:t>AIM OF THE PROJECT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E8C524-111D-4118-B14A-A56A7E60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58" y="1387382"/>
            <a:ext cx="8229600" cy="4525963"/>
          </a:xfrm>
        </p:spPr>
        <p:txBody>
          <a:bodyPr/>
          <a:lstStyle/>
          <a:p>
            <a:r>
              <a:rPr lang="en-US" dirty="0"/>
              <a:t>Create prototype of self driving car</a:t>
            </a:r>
          </a:p>
          <a:p>
            <a:r>
              <a:rPr lang="en-US" dirty="0"/>
              <a:t>Understand and demonstrate basic principles of self driving car</a:t>
            </a:r>
          </a:p>
          <a:p>
            <a:r>
              <a:rPr lang="en-US" dirty="0"/>
              <a:t>Briefly demonstrate the working of self driving car</a:t>
            </a:r>
          </a:p>
          <a:p>
            <a:r>
              <a:rPr lang="en-US" dirty="0" smtClean="0"/>
              <a:t>Stop sign detection and avoidance based on Neural network.</a:t>
            </a:r>
            <a:endParaRPr lang="en-US" dirty="0"/>
          </a:p>
          <a:p>
            <a:r>
              <a:rPr lang="en-US" dirty="0"/>
              <a:t>Demonstrate the extent of Machine Automation we can achieve without any human input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3839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B4637-94E5-40AD-9169-8C610F2A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86" y="376181"/>
            <a:ext cx="7402883" cy="874951"/>
          </a:xfrm>
        </p:spPr>
        <p:txBody>
          <a:bodyPr/>
          <a:lstStyle/>
          <a:p>
            <a:r>
              <a:rPr lang="en-IN" u="sng" dirty="0">
                <a:solidFill>
                  <a:schemeClr val="tx1"/>
                </a:solidFill>
              </a:rPr>
              <a:t>Technical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B265D5-0EF1-499C-A853-ED1D4179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8" y="1324629"/>
            <a:ext cx="4161772" cy="4525963"/>
          </a:xfrm>
        </p:spPr>
        <p:txBody>
          <a:bodyPr/>
          <a:lstStyle/>
          <a:p>
            <a:r>
              <a:rPr lang="en-US" sz="2800" b="1" spc="-12" dirty="0">
                <a:latin typeface="Verdana"/>
              </a:rPr>
              <a:t>Hardware</a:t>
            </a:r>
          </a:p>
          <a:p>
            <a:pPr marL="0" indent="0">
              <a:buNone/>
            </a:pPr>
            <a:endParaRPr lang="en-US" sz="2800" b="1" spc="-12" dirty="0">
              <a:latin typeface="Verdana"/>
            </a:endParaRPr>
          </a:p>
          <a:p>
            <a:pPr marL="294120" indent="-281880">
              <a:lnSpc>
                <a:spcPct val="100000"/>
              </a:lnSpc>
              <a:spcBef>
                <a:spcPts val="309"/>
              </a:spcBef>
              <a:buClr>
                <a:srgbClr val="D9D9D9"/>
              </a:buClr>
              <a:buFont typeface="StarSymbol"/>
              <a:buChar char="-"/>
              <a:tabLst>
                <a:tab pos="294120" algn="l"/>
                <a:tab pos="294480" algn="l"/>
              </a:tabLst>
            </a:pPr>
            <a:r>
              <a:rPr lang="en-US" sz="2400" b="0" strike="noStrike" spc="38" dirty="0">
                <a:latin typeface="Tahoma"/>
              </a:rPr>
              <a:t>4</a:t>
            </a:r>
            <a:r>
              <a:rPr lang="en-US" sz="2400" b="0" strike="noStrike" spc="-145" dirty="0">
                <a:latin typeface="Tahoma"/>
              </a:rPr>
              <a:t> </a:t>
            </a:r>
            <a:r>
              <a:rPr lang="en-US" sz="2400" b="0" strike="noStrike" spc="9" dirty="0">
                <a:latin typeface="Tahoma"/>
              </a:rPr>
              <a:t>Channel</a:t>
            </a:r>
            <a:r>
              <a:rPr lang="en-US" sz="2400" b="0" strike="noStrike" spc="-145" dirty="0">
                <a:latin typeface="Tahoma"/>
              </a:rPr>
              <a:t> </a:t>
            </a:r>
            <a:r>
              <a:rPr lang="en-US" sz="2400" b="0" strike="noStrike" spc="-7" dirty="0">
                <a:latin typeface="Tahoma"/>
              </a:rPr>
              <a:t>R</a:t>
            </a:r>
            <a:r>
              <a:rPr lang="en-US" sz="2400" b="0" strike="noStrike" spc="97" dirty="0">
                <a:latin typeface="Tahoma"/>
              </a:rPr>
              <a:t>C</a:t>
            </a:r>
            <a:r>
              <a:rPr lang="en-US" sz="2400" b="0" strike="noStrike" spc="-145" dirty="0">
                <a:latin typeface="Tahoma"/>
              </a:rPr>
              <a:t> </a:t>
            </a:r>
            <a:r>
              <a:rPr lang="en-US" sz="2400" b="0" strike="noStrike" spc="38" dirty="0">
                <a:latin typeface="Tahoma"/>
              </a:rPr>
              <a:t>Car</a:t>
            </a:r>
            <a:endParaRPr lang="en-US" sz="2400" b="0" strike="noStrike" spc="-1" dirty="0">
              <a:latin typeface="Arial"/>
            </a:endParaRPr>
          </a:p>
          <a:p>
            <a:pPr marL="294120" indent="-281880">
              <a:lnSpc>
                <a:spcPct val="100000"/>
              </a:lnSpc>
              <a:spcBef>
                <a:spcPts val="210"/>
              </a:spcBef>
              <a:buClr>
                <a:srgbClr val="D9D9D9"/>
              </a:buClr>
              <a:buFont typeface="StarSymbol"/>
              <a:buChar char="-"/>
              <a:tabLst>
                <a:tab pos="294120" algn="l"/>
                <a:tab pos="294480" algn="l"/>
              </a:tabLst>
            </a:pPr>
            <a:r>
              <a:rPr lang="en-US" sz="2400" b="0" strike="noStrike" spc="9" dirty="0">
                <a:latin typeface="Tahoma"/>
              </a:rPr>
              <a:t>Raspberry</a:t>
            </a:r>
            <a:r>
              <a:rPr lang="en-US" sz="2400" b="0" strike="noStrike" spc="-145" dirty="0">
                <a:latin typeface="Tahoma"/>
              </a:rPr>
              <a:t> </a:t>
            </a:r>
            <a:r>
              <a:rPr lang="en-US" sz="2400" b="0" strike="noStrike" spc="-7" dirty="0">
                <a:latin typeface="Tahoma"/>
              </a:rPr>
              <a:t>PI</a:t>
            </a:r>
            <a:endParaRPr lang="en-US" sz="2400" b="0" strike="noStrike" spc="-1" dirty="0">
              <a:latin typeface="Arial"/>
            </a:endParaRPr>
          </a:p>
          <a:p>
            <a:pPr marL="294120" indent="-281880">
              <a:lnSpc>
                <a:spcPct val="100000"/>
              </a:lnSpc>
              <a:spcBef>
                <a:spcPts val="210"/>
              </a:spcBef>
              <a:buClr>
                <a:srgbClr val="D9D9D9"/>
              </a:buClr>
              <a:buFont typeface="StarSymbol"/>
              <a:buChar char="-"/>
              <a:tabLst>
                <a:tab pos="294120" algn="l"/>
                <a:tab pos="294480" algn="l"/>
              </a:tabLst>
            </a:pPr>
            <a:r>
              <a:rPr lang="en-US" sz="2400" b="0" strike="noStrike" spc="24" dirty="0" err="1" smtClean="0">
                <a:latin typeface="Tahoma"/>
              </a:rPr>
              <a:t>Arduino</a:t>
            </a:r>
            <a:r>
              <a:rPr lang="en-US" sz="2400" b="0" strike="noStrike" spc="24" dirty="0" smtClean="0">
                <a:latin typeface="Tahoma"/>
              </a:rPr>
              <a:t> Uno</a:t>
            </a:r>
            <a:endParaRPr lang="en-US" sz="2400" b="0" strike="noStrike" spc="24" dirty="0">
              <a:latin typeface="Tahoma"/>
            </a:endParaRPr>
          </a:p>
          <a:p>
            <a:pPr marL="294120" indent="-281880">
              <a:lnSpc>
                <a:spcPct val="100000"/>
              </a:lnSpc>
              <a:spcBef>
                <a:spcPts val="210"/>
              </a:spcBef>
              <a:buClr>
                <a:srgbClr val="D9D9D9"/>
              </a:buClr>
              <a:buFont typeface="StarSymbol"/>
              <a:buChar char="-"/>
              <a:tabLst>
                <a:tab pos="294120" algn="l"/>
                <a:tab pos="294480" algn="l"/>
              </a:tabLst>
            </a:pPr>
            <a:r>
              <a:rPr lang="en-US" sz="2400" spc="24" dirty="0">
                <a:latin typeface="Tahoma"/>
              </a:rPr>
              <a:t>L298 H Bridge</a:t>
            </a:r>
            <a:endParaRPr lang="en-US" sz="2400" b="0" strike="noStrike" spc="-1" dirty="0">
              <a:latin typeface="Arial"/>
            </a:endParaRPr>
          </a:p>
          <a:p>
            <a:pPr marL="294120" indent="-281880">
              <a:lnSpc>
                <a:spcPct val="100000"/>
              </a:lnSpc>
              <a:spcBef>
                <a:spcPts val="210"/>
              </a:spcBef>
              <a:buClr>
                <a:srgbClr val="D9D9D9"/>
              </a:buClr>
              <a:buFont typeface="StarSymbol"/>
              <a:buChar char="-"/>
              <a:tabLst>
                <a:tab pos="294120" algn="l"/>
                <a:tab pos="294480" algn="l"/>
              </a:tabLst>
            </a:pPr>
            <a:r>
              <a:rPr lang="en-US" sz="2400" b="0" strike="noStrike" spc="12" dirty="0" smtClean="0">
                <a:latin typeface="Tahoma"/>
              </a:rPr>
              <a:t>External</a:t>
            </a:r>
            <a:r>
              <a:rPr lang="en-US" sz="2400" b="0" strike="noStrike" spc="-145" dirty="0" smtClean="0">
                <a:latin typeface="Tahoma"/>
              </a:rPr>
              <a:t> </a:t>
            </a:r>
            <a:r>
              <a:rPr lang="en-US" sz="2400" b="0" strike="noStrike" spc="18" dirty="0">
                <a:latin typeface="Tahoma"/>
              </a:rPr>
              <a:t>Props</a:t>
            </a:r>
            <a:endParaRPr lang="en-US" sz="2400" b="0" strike="noStrike" spc="-1" dirty="0">
              <a:latin typeface="Arial"/>
            </a:endParaRPr>
          </a:p>
          <a:p>
            <a:pPr marL="0" indent="0">
              <a:buNone/>
            </a:pPr>
            <a:endParaRPr lang="en-US" sz="2800" b="1" strike="noStrike" spc="-1" dirty="0">
              <a:latin typeface="Arial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2C9D58-66EB-4AA7-9C7D-27342236869B}"/>
              </a:ext>
            </a:extLst>
          </p:cNvPr>
          <p:cNvSpPr txBox="1"/>
          <p:nvPr/>
        </p:nvSpPr>
        <p:spPr>
          <a:xfrm>
            <a:off x="4220226" y="1464695"/>
            <a:ext cx="4513545" cy="620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24"/>
              </a:lnSpc>
            </a:pPr>
            <a:r>
              <a:rPr lang="en-US" sz="2800" b="1" strike="noStrike" spc="-140" dirty="0">
                <a:latin typeface="Verdana"/>
              </a:rPr>
              <a:t>T</a:t>
            </a:r>
            <a:r>
              <a:rPr lang="en-US" sz="2800" b="1" strike="noStrike" spc="32" dirty="0">
                <a:latin typeface="Verdana"/>
              </a:rPr>
              <a:t>e</a:t>
            </a:r>
            <a:r>
              <a:rPr lang="en-US" sz="2800" b="1" strike="noStrike" spc="12" dirty="0">
                <a:latin typeface="Verdana"/>
              </a:rPr>
              <a:t>c</a:t>
            </a:r>
            <a:r>
              <a:rPr lang="en-US" sz="2800" b="1" strike="noStrike" spc="58" dirty="0">
                <a:latin typeface="Verdana"/>
              </a:rPr>
              <a:t>h</a:t>
            </a:r>
            <a:r>
              <a:rPr lang="en-US" sz="2800" b="1" strike="noStrike" spc="-131" dirty="0">
                <a:latin typeface="Verdana"/>
              </a:rPr>
              <a:t> </a:t>
            </a:r>
            <a:r>
              <a:rPr lang="en-US" sz="2800" b="1" strike="noStrike" spc="-35" dirty="0">
                <a:latin typeface="Verdana"/>
              </a:rPr>
              <a:t>Sta</a:t>
            </a:r>
            <a:r>
              <a:rPr lang="en-US" sz="2800" b="1" strike="noStrike" spc="38" dirty="0">
                <a:latin typeface="Verdana"/>
              </a:rPr>
              <a:t>c</a:t>
            </a:r>
            <a:r>
              <a:rPr lang="en-US" sz="2800" b="1" strike="noStrike" spc="9" dirty="0">
                <a:latin typeface="Verdana"/>
              </a:rPr>
              <a:t>k</a:t>
            </a: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r>
              <a:rPr lang="en-US" sz="2400" strike="noStrike" spc="9" dirty="0" smtClean="0">
                <a:latin typeface="Verdana"/>
              </a:rPr>
              <a:t>-C++/Python </a:t>
            </a:r>
            <a:endParaRPr lang="en-US" sz="2400" strike="noStrike" spc="9" dirty="0">
              <a:latin typeface="Verdana"/>
            </a:endParaRPr>
          </a:p>
          <a:p>
            <a:r>
              <a:rPr lang="en-US" sz="2400" spc="9" dirty="0" smtClean="0">
                <a:latin typeface="Verdana"/>
              </a:rPr>
              <a:t>-</a:t>
            </a:r>
            <a:r>
              <a:rPr lang="en-US" sz="2400" spc="9" dirty="0" err="1" smtClean="0">
                <a:latin typeface="Verdana"/>
              </a:rPr>
              <a:t>OpenCV</a:t>
            </a:r>
            <a:endParaRPr lang="en-US" sz="2400" spc="9" dirty="0" smtClean="0">
              <a:latin typeface="Verdana"/>
            </a:endParaRPr>
          </a:p>
          <a:p>
            <a:r>
              <a:rPr lang="en-US" sz="2400" spc="9" dirty="0" smtClean="0">
                <a:latin typeface="Verdana"/>
              </a:rPr>
              <a:t>- Wiring Pi /</a:t>
            </a:r>
            <a:r>
              <a:rPr lang="en-US" sz="2400" spc="9" dirty="0" err="1" smtClean="0">
                <a:latin typeface="Verdana"/>
              </a:rPr>
              <a:t>Chrono</a:t>
            </a:r>
            <a:r>
              <a:rPr lang="en-US" sz="2400" spc="9" dirty="0" smtClean="0">
                <a:latin typeface="Verdana"/>
              </a:rPr>
              <a:t> /</a:t>
            </a:r>
            <a:r>
              <a:rPr lang="en-US" sz="2400" spc="9" dirty="0" err="1" smtClean="0">
                <a:latin typeface="Verdana"/>
              </a:rPr>
              <a:t>raspicam</a:t>
            </a:r>
            <a:r>
              <a:rPr lang="en-US" sz="2400" spc="9" dirty="0" smtClean="0">
                <a:latin typeface="Verdana"/>
              </a:rPr>
              <a:t>/</a:t>
            </a:r>
            <a:r>
              <a:rPr lang="en-US" sz="2400" spc="9" dirty="0" err="1" smtClean="0">
                <a:latin typeface="Verdana"/>
              </a:rPr>
              <a:t>Numpy</a:t>
            </a:r>
            <a:r>
              <a:rPr lang="en-US" sz="2400" spc="9" dirty="0" smtClean="0">
                <a:latin typeface="Verdana"/>
              </a:rPr>
              <a:t> / </a:t>
            </a:r>
            <a:r>
              <a:rPr lang="en-US" sz="2400" spc="9" dirty="0" err="1" smtClean="0">
                <a:latin typeface="Verdana"/>
              </a:rPr>
              <a:t>Sklearn</a:t>
            </a:r>
            <a:r>
              <a:rPr lang="en-US" sz="2400" spc="9" dirty="0" smtClean="0">
                <a:latin typeface="Verdana"/>
              </a:rPr>
              <a:t> /</a:t>
            </a:r>
            <a:r>
              <a:rPr lang="en-US" sz="2400" spc="9" dirty="0" err="1" smtClean="0">
                <a:latin typeface="Verdana"/>
              </a:rPr>
              <a:t>matplotlib</a:t>
            </a:r>
            <a:endParaRPr lang="en-US" sz="2400" spc="9" dirty="0" smtClean="0">
              <a:latin typeface="Verdana"/>
            </a:endParaRPr>
          </a:p>
          <a:p>
            <a:r>
              <a:rPr lang="en-US" sz="2400" strike="noStrike" spc="9" dirty="0" smtClean="0">
                <a:latin typeface="Verdana"/>
              </a:rPr>
              <a:t>- </a:t>
            </a:r>
            <a:r>
              <a:rPr lang="en-US" sz="2400" strike="noStrike" spc="9" dirty="0">
                <a:latin typeface="Verdana"/>
              </a:rPr>
              <a:t>Embedded C</a:t>
            </a:r>
          </a:p>
          <a:p>
            <a:pPr>
              <a:lnSpc>
                <a:spcPts val="1624"/>
              </a:lnSpc>
            </a:pPr>
            <a:endParaRPr lang="en-US" sz="2400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b="1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9" dirty="0">
              <a:latin typeface="Verdana"/>
            </a:endParaRPr>
          </a:p>
          <a:p>
            <a:pPr>
              <a:lnSpc>
                <a:spcPts val="1624"/>
              </a:lnSpc>
            </a:pPr>
            <a:endParaRPr lang="en-US" sz="18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175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PLAN A vs. PLAN B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6" name="Picture 2" descr="C:\Users\Asus\OneDrive\Desktop\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9708" y="1505400"/>
            <a:ext cx="8048625" cy="4068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620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PLAN A </a:t>
            </a:r>
            <a:r>
              <a:rPr lang="en-US" dirty="0" err="1" smtClean="0">
                <a:solidFill>
                  <a:schemeClr val="tx1"/>
                </a:solidFill>
              </a:rPr>
              <a:t>vs</a:t>
            </a:r>
            <a:r>
              <a:rPr lang="en-US" dirty="0" smtClean="0">
                <a:solidFill>
                  <a:schemeClr val="tx1"/>
                </a:solidFill>
              </a:rPr>
              <a:t> PLAN B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WWWWW</a:t>
            </a:r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872632965"/>
              </p:ext>
            </p:extLst>
          </p:nvPr>
        </p:nvGraphicFramePr>
        <p:xfrm>
          <a:off x="660399" y="1323975"/>
          <a:ext cx="7978776" cy="2994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388"/>
                <a:gridCol w="3989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             PLAN A 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            PLAN B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 separate workstation is required for the purpose of computation.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Raspberry Pi is the workstation.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3545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Convergence time is high.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Convergence time is low.</a:t>
                      </a:r>
                      <a:endParaRPr lang="en-IN" sz="18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Connections are complex.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Connections are quite handy.</a:t>
                      </a:r>
                      <a:endParaRPr lang="en-IN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Workstation always needs to be near the car for the communication to be possible. Hence, PC need to be physically carried while car is in motion.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Since, workstation is in the car itself no need to physically carry anything.</a:t>
                      </a:r>
                      <a:endParaRPr lang="en-IN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864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A7008-16C2-4D05-9C4F-76443E2D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Connection Overview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9" y="1323976"/>
            <a:ext cx="7506053" cy="4230158"/>
          </a:xfrm>
        </p:spPr>
      </p:pic>
    </p:spTree>
    <p:extLst>
      <p:ext uri="{BB962C8B-B14F-4D97-AF65-F5344CB8AC3E}">
        <p14:creationId xmlns="" xmlns:p14="http://schemas.microsoft.com/office/powerpoint/2010/main" val="225643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937</Words>
  <Application>Microsoft Office PowerPoint</Application>
  <PresentationFormat>On-screen Show (4:3)</PresentationFormat>
  <Paragraphs>161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2_Custom Design</vt:lpstr>
      <vt:lpstr>4_Custom Design</vt:lpstr>
      <vt:lpstr>3_Custom Design</vt:lpstr>
      <vt:lpstr>Custom Design</vt:lpstr>
      <vt:lpstr>Slide 1</vt:lpstr>
      <vt:lpstr>    IOT &amp; ML BASED SMART VEHICLE</vt:lpstr>
      <vt:lpstr>WHY DRIVERLESS CARS !</vt:lpstr>
      <vt:lpstr>BACKGROUND</vt:lpstr>
      <vt:lpstr>AIM OF THE PROJECT </vt:lpstr>
      <vt:lpstr>Technical Aspect</vt:lpstr>
      <vt:lpstr>PLAN A vs. PLAN B</vt:lpstr>
      <vt:lpstr>PLAN A vs PLAN B  WWWWW</vt:lpstr>
      <vt:lpstr>Connection Overview</vt:lpstr>
      <vt:lpstr>Connections  Arduino Uno -L298 H Bridge</vt:lpstr>
      <vt:lpstr>Connections  Raspberry Pi – Arduino Uno</vt:lpstr>
      <vt:lpstr>IMAGE PROCESSING</vt:lpstr>
      <vt:lpstr>CANNY EDGE DETECTION</vt:lpstr>
      <vt:lpstr>Calibration of Lane Center &amp; Frame Center</vt:lpstr>
      <vt:lpstr>HAAR CASCADE CLASSIFIER</vt:lpstr>
      <vt:lpstr>HOW FEATURES WILL BE DETECTED?</vt:lpstr>
      <vt:lpstr>NEURAL NETWORKS </vt:lpstr>
      <vt:lpstr>Distance Calculation For Stop Sign</vt:lpstr>
      <vt:lpstr>Slide 19</vt:lpstr>
      <vt:lpstr>Working</vt:lpstr>
      <vt:lpstr>Future Scope</vt:lpstr>
      <vt:lpstr>Slide 22</vt:lpstr>
      <vt:lpstr>What is Tesla Doing?</vt:lpstr>
      <vt:lpstr>Indian Startups in prototype phase</vt:lpstr>
      <vt:lpstr>What Can we Do? </vt:lpstr>
      <vt:lpstr>REFERENCES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Ashish</cp:lastModifiedBy>
  <cp:revision>36</cp:revision>
  <dcterms:modified xsi:type="dcterms:W3CDTF">2022-05-25T06:31:19Z</dcterms:modified>
</cp:coreProperties>
</file>